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73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81813" cy="100155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C8ADD-7800-4A92-A9AE-DE05F6563D95}" type="datetimeFigureOut">
              <a:rPr lang="pt-PT" smtClean="0"/>
              <a:t>08-10-2013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3CBD2-3472-489E-8769-D921F2CDD163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05B2383B-BA69-4D41-BBBA-34F0C72945E0}" type="datetimeFigureOut">
              <a:rPr lang="pt-PT" smtClean="0"/>
              <a:pPr/>
              <a:t>08-10-2013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CFE2087C-9B61-4D86-BB2D-5F3F95470F3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2087C-9B61-4D86-BB2D-5F3F95470F34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16" name="Marcador de Posição d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1950-792B-43D6-8B12-0A7685953B87}" type="datetimeFigureOut">
              <a:rPr lang="pt-PT" smtClean="0"/>
              <a:pPr/>
              <a:t>08-10-2013</a:t>
            </a:fld>
            <a:endParaRPr lang="pt-PT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EFBE13-7049-492F-8AA9-007742B5814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1950-792B-43D6-8B12-0A7685953B87}" type="datetimeFigureOut">
              <a:rPr lang="pt-PT" smtClean="0"/>
              <a:pPr/>
              <a:t>08-10-2013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BE13-7049-492F-8AA9-007742B5814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1950-792B-43D6-8B12-0A7685953B87}" type="datetimeFigureOut">
              <a:rPr lang="pt-PT" smtClean="0"/>
              <a:pPr/>
              <a:t>08-10-2013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BE13-7049-492F-8AA9-007742B5814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7" name="Marcador de Posição de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1950-792B-43D6-8B12-0A7685953B87}" type="datetimeFigureOut">
              <a:rPr lang="pt-PT" smtClean="0"/>
              <a:pPr/>
              <a:t>08-10-2013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EFBE13-7049-492F-8AA9-007742B5814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9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1950-792B-43D6-8B12-0A7685953B87}" type="datetimeFigureOut">
              <a:rPr lang="pt-PT" smtClean="0"/>
              <a:pPr/>
              <a:t>08-10-2013</a:t>
            </a:fld>
            <a:endParaRPr lang="pt-PT"/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BE13-7049-492F-8AA9-007742B5814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4" name="Marcador de Posição de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1950-792B-43D6-8B12-0A7685953B87}" type="datetimeFigureOut">
              <a:rPr lang="pt-PT" smtClean="0"/>
              <a:pPr/>
              <a:t>08-10-2013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1" name="Marcador de Posição do Número do Diapositivo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BE13-7049-492F-8AA9-007742B5814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25" name="Marcador de Posição do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8" name="Marcador de Posição de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1950-792B-43D6-8B12-0A7685953B87}" type="datetimeFigureOut">
              <a:rPr lang="pt-PT" smtClean="0"/>
              <a:pPr/>
              <a:t>08-10-2013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EFBE13-7049-492F-8AA9-007742B5814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1950-792B-43D6-8B12-0A7685953B87}" type="datetimeFigureOut">
              <a:rPr lang="pt-PT" smtClean="0"/>
              <a:pPr/>
              <a:t>08-10-2013</a:t>
            </a:fld>
            <a:endParaRPr lang="pt-PT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BE13-7049-492F-8AA9-007742B5814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1950-792B-43D6-8B12-0A7685953B87}" type="datetimeFigureOut">
              <a:rPr lang="pt-PT" smtClean="0"/>
              <a:pPr/>
              <a:t>08-10-2013</a:t>
            </a:fld>
            <a:endParaRPr lang="pt-PT"/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BE13-7049-492F-8AA9-007742B5814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6" name="Marcador de Posição do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4" name="Marcador de Posição de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1950-792B-43D6-8B12-0A7685953B87}" type="datetimeFigureOut">
              <a:rPr lang="pt-PT" smtClean="0"/>
              <a:pPr/>
              <a:t>08-10-2013</a:t>
            </a:fld>
            <a:endParaRPr lang="pt-PT"/>
          </a:p>
        </p:txBody>
      </p:sp>
      <p:sp>
        <p:nvSpPr>
          <p:cNvPr id="29" name="Marcador de Posição do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BE13-7049-492F-8AA9-007742B5814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ção d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1950-792B-43D6-8B12-0A7685953B87}" type="datetimeFigureOut">
              <a:rPr lang="pt-PT" smtClean="0"/>
              <a:pPr/>
              <a:t>08-10-2013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1" name="Marcador de Posição do Número do Diapositivo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FBE13-7049-492F-8AA9-007742B5814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6" name="Marcador de Posição do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051950-792B-43D6-8B12-0A7685953B87}" type="datetimeFigureOut">
              <a:rPr lang="pt-PT" smtClean="0"/>
              <a:pPr/>
              <a:t>08-10-2013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EFBE13-7049-492F-8AA9-007742B5814F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OPO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1260080"/>
          </a:xfrm>
          <a:prstGeom prst="rect">
            <a:avLst/>
          </a:prstGeom>
          <a:noFill/>
        </p:spPr>
      </p:pic>
      <p:pic>
        <p:nvPicPr>
          <p:cNvPr id="5" name="Imagem 4" descr="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0"/>
            <a:ext cx="1187624" cy="1781436"/>
          </a:xfrm>
          <a:prstGeom prst="rect">
            <a:avLst/>
          </a:prstGeom>
          <a:noFill/>
        </p:spPr>
      </p:pic>
      <p:pic>
        <p:nvPicPr>
          <p:cNvPr id="2050" name="Picture 2" descr="http://1.bp.blogspot.com/-ZcIK9wbNb7o/T47yRM0lEFI/AAAAAAAAIrU/gd3-NG6JXjY/s1600/Portugueses+nas+FINAIS.JPG"/>
          <p:cNvPicPr>
            <a:picLocks noChangeAspect="1" noChangeArrowheads="1"/>
          </p:cNvPicPr>
          <p:nvPr/>
        </p:nvPicPr>
        <p:blipFill>
          <a:blip r:embed="rId4" cstate="print">
            <a:lum bright="50000"/>
          </a:blip>
          <a:srcRect/>
          <a:stretch>
            <a:fillRect/>
          </a:stretch>
        </p:blipFill>
        <p:spPr bwMode="auto">
          <a:xfrm>
            <a:off x="0" y="1988840"/>
            <a:ext cx="3247121" cy="4869160"/>
          </a:xfrm>
          <a:prstGeom prst="rect">
            <a:avLst/>
          </a:prstGeom>
          <a:noFill/>
        </p:spPr>
      </p:pic>
      <p:pic>
        <p:nvPicPr>
          <p:cNvPr id="2052" name="Picture 4" descr="http://4.bp.blogspot.com/-aSmz1aMLWPY/TedOqpYUsOI/AAAAAAAAAGI/pCRjqi3Fdw8/s640/a+trave.jpg"/>
          <p:cNvPicPr>
            <a:picLocks noChangeAspect="1" noChangeArrowheads="1"/>
          </p:cNvPicPr>
          <p:nvPr/>
        </p:nvPicPr>
        <p:blipFill>
          <a:blip r:embed="rId5" cstate="print">
            <a:lum bright="50000"/>
          </a:blip>
          <a:srcRect/>
          <a:stretch>
            <a:fillRect/>
          </a:stretch>
        </p:blipFill>
        <p:spPr bwMode="auto">
          <a:xfrm>
            <a:off x="6084168" y="1988840"/>
            <a:ext cx="3059832" cy="2304256"/>
          </a:xfrm>
          <a:prstGeom prst="rect">
            <a:avLst/>
          </a:prstGeom>
          <a:noFill/>
        </p:spPr>
      </p:pic>
      <p:pic>
        <p:nvPicPr>
          <p:cNvPr id="2056" name="Picture 8" descr="http://site.jfvermoim.org/wp-content/uploads/2012/01/acrobatica.jpg"/>
          <p:cNvPicPr>
            <a:picLocks noChangeAspect="1" noChangeArrowheads="1"/>
          </p:cNvPicPr>
          <p:nvPr/>
        </p:nvPicPr>
        <p:blipFill>
          <a:blip r:embed="rId6" cstate="print">
            <a:lum bright="50000"/>
          </a:blip>
          <a:srcRect/>
          <a:stretch>
            <a:fillRect/>
          </a:stretch>
        </p:blipFill>
        <p:spPr bwMode="auto">
          <a:xfrm>
            <a:off x="5292795" y="4293097"/>
            <a:ext cx="3851206" cy="2564904"/>
          </a:xfrm>
          <a:prstGeom prst="rect">
            <a:avLst/>
          </a:prstGeom>
          <a:noFill/>
        </p:spPr>
      </p:pic>
      <p:pic>
        <p:nvPicPr>
          <p:cNvPr id="2058" name="Picture 10" descr="https://lh5.googleusercontent.com/-rzb-f73yOGk/TWm8z_J8AAI/AAAAAAAAAAQ/TuExOyQY2fg/s1600/diego+hypolito.jpg"/>
          <p:cNvPicPr>
            <a:picLocks noChangeAspect="1" noChangeArrowheads="1"/>
          </p:cNvPicPr>
          <p:nvPr/>
        </p:nvPicPr>
        <p:blipFill>
          <a:blip r:embed="rId7" cstate="print">
            <a:lum bright="50000"/>
          </a:blip>
          <a:srcRect/>
          <a:stretch>
            <a:fillRect/>
          </a:stretch>
        </p:blipFill>
        <p:spPr bwMode="auto">
          <a:xfrm>
            <a:off x="2555776" y="1988840"/>
            <a:ext cx="3672408" cy="2926000"/>
          </a:xfrm>
          <a:prstGeom prst="rect">
            <a:avLst/>
          </a:prstGeom>
          <a:noFill/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2123728" y="2060848"/>
            <a:ext cx="489654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Ginástica Artística</a:t>
            </a:r>
            <a:br>
              <a:rPr lang="pt-PT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t-PT" b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Solo</a:t>
            </a:r>
            <a:endParaRPr lang="pt-PT" b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60" name="Picture 12" descr="http://e.i.uol.com.br/home/091113ginastica03.jpg"/>
          <p:cNvPicPr>
            <a:picLocks noChangeAspect="1" noChangeArrowheads="1"/>
          </p:cNvPicPr>
          <p:nvPr/>
        </p:nvPicPr>
        <p:blipFill>
          <a:blip r:embed="rId8" cstate="print">
            <a:lum bright="50000"/>
          </a:blip>
          <a:srcRect/>
          <a:stretch>
            <a:fillRect/>
          </a:stretch>
        </p:blipFill>
        <p:spPr bwMode="auto">
          <a:xfrm>
            <a:off x="3203848" y="4648572"/>
            <a:ext cx="2209428" cy="220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Ajudas no Rolamento à Retaguarda </a:t>
            </a:r>
            <a:r>
              <a:rPr lang="pt-PT" sz="3200" dirty="0" err="1" smtClean="0">
                <a:latin typeface="Times New Roman" pitchFamily="18" charset="0"/>
                <a:cs typeface="Times New Roman" pitchFamily="18" charset="0"/>
              </a:rPr>
              <a:t>Encarpado</a:t>
            </a:r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 com os M.I. Afastados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628800"/>
            <a:ext cx="6984776" cy="964703"/>
          </a:xfrm>
        </p:spPr>
        <p:txBody>
          <a:bodyPr>
            <a:normAutofit lnSpcReduction="10000"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Apoiar as mãos nas costas do aluno para lhe controlar a fase de sentar, depois auxiliar o aluno pela zona da bacia no sentido de facilitar a repulsão dos braços no solo.</a:t>
            </a:r>
          </a:p>
          <a:p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56992"/>
            <a:ext cx="5982655" cy="252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Rolamento à Retaguarda </a:t>
            </a:r>
            <a:r>
              <a:rPr lang="pt-PT" sz="3200" dirty="0" err="1" smtClean="0">
                <a:latin typeface="Times New Roman" pitchFamily="18" charset="0"/>
                <a:cs typeface="Times New Roman" pitchFamily="18" charset="0"/>
              </a:rPr>
              <a:t>Encarpado</a:t>
            </a:r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 com os M.I. Juntos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Componentes Críticas: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half" idx="3"/>
          </p:nvPr>
        </p:nvSpPr>
        <p:spPr>
          <a:xfrm>
            <a:off x="4644008" y="1196752"/>
            <a:ext cx="4041775" cy="639762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Erros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ais Comuns: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2"/>
          </p:nvPr>
        </p:nvSpPr>
        <p:spPr>
          <a:xfrm>
            <a:off x="323528" y="1916832"/>
            <a:ext cx="3600400" cy="4392488"/>
          </a:xfrm>
        </p:spPr>
        <p:txBody>
          <a:bodyPr>
            <a:normAutofit/>
          </a:bodyPr>
          <a:lstStyle/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Flexão do tronco sobre os M.I.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Desequilíbrio do corpo à retaguarda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Apoio das mãos para amortecer o impacto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Queixo junto ao peito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Colocação das mãos ao lado da cabeça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Manter o corpo bem fechado durante o rolamento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Repulsão dos M.S sobre o colchão mantendo sempre os M.I em extensão.</a:t>
            </a:r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4"/>
          </p:nvPr>
        </p:nvSpPr>
        <p:spPr>
          <a:xfrm>
            <a:off x="4644009" y="1916832"/>
            <a:ext cx="4032448" cy="2592288"/>
          </a:xfrm>
        </p:spPr>
        <p:txBody>
          <a:bodyPr>
            <a:normAutofit/>
          </a:bodyPr>
          <a:lstStyle/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Extensão da cabeça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Abertura do ângulo tronco/M.I.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Não colocar os M.S. corretamente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Ausência da repulsão dos M.S.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Rodar ou inclinar a cabeça para o lado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Fletir os M.I. na fase final do movimento</a:t>
            </a:r>
          </a:p>
          <a:p>
            <a:pPr algn="just"/>
            <a:endParaRPr lang="pt-P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51683"/>
            <a:ext cx="4572000" cy="240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  <p:bldP spid="6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Ajudas no Rolamento à Retaguarda </a:t>
            </a:r>
            <a:r>
              <a:rPr lang="pt-PT" sz="3200" dirty="0" err="1" smtClean="0">
                <a:latin typeface="Times New Roman" pitchFamily="18" charset="0"/>
                <a:cs typeface="Times New Roman" pitchFamily="18" charset="0"/>
              </a:rPr>
              <a:t>Encarpado</a:t>
            </a:r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 com os M.I. Juntos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628800"/>
            <a:ext cx="6984776" cy="964703"/>
          </a:xfrm>
        </p:spPr>
        <p:txBody>
          <a:bodyPr>
            <a:normAutofit lnSpcReduction="10000"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Apoiar as mãos nas costas do aluno para lhe controlar a fase de sentar, depois auxiliar o aluno pela zona da bacia no sentido de facilitar a repulsão dos braços no solo.</a:t>
            </a:r>
          </a:p>
          <a:p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56992"/>
            <a:ext cx="5982655" cy="252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Pino a Três Apoios (Pino de Cabeça)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Componentes Críticas: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half" idx="3"/>
          </p:nvPr>
        </p:nvSpPr>
        <p:spPr>
          <a:xfrm>
            <a:off x="4644008" y="1196752"/>
            <a:ext cx="4041775" cy="639762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Erros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ais Comuns: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2"/>
          </p:nvPr>
        </p:nvSpPr>
        <p:spPr>
          <a:xfrm>
            <a:off x="323528" y="1916832"/>
            <a:ext cx="3672408" cy="2520280"/>
          </a:xfrm>
        </p:spPr>
        <p:txBody>
          <a:bodyPr>
            <a:normAutofit/>
          </a:bodyPr>
          <a:lstStyle/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Colocar as mão à largura dos ombros com os dedos afastados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Apoiar a cabeça à frente das mãos, formando um triângulo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Elevar a bacia e posteriormente as pernas alinhando na vertical os segmentos corporais</a:t>
            </a:r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4"/>
          </p:nvPr>
        </p:nvSpPr>
        <p:spPr>
          <a:xfrm>
            <a:off x="4644009" y="1916832"/>
            <a:ext cx="4032447" cy="1800200"/>
          </a:xfrm>
        </p:spPr>
        <p:txBody>
          <a:bodyPr>
            <a:normAutofit/>
          </a:bodyPr>
          <a:lstStyle/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Não colocar corretamente as mãos e a cabeça (sem formar um triângulo)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Subir as pernas antes da elevação da bacia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Não alinhar o corpo na vertical</a:t>
            </a:r>
            <a:endParaRPr lang="pt-P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676650"/>
            <a:ext cx="493204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  <p:bldP spid="6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Ajudas no Pino de Cabeça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628800"/>
            <a:ext cx="6984776" cy="964703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 ajudante coloca-se lateralmente em relação ao aluno e ajuda ao nível da bacia e das coxas, mantendo o corpo alinhado.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172" y="3356992"/>
            <a:ext cx="51883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Pino a Dois Apoios (Pino de Braços)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Componentes Críticas: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half" idx="3"/>
          </p:nvPr>
        </p:nvSpPr>
        <p:spPr>
          <a:xfrm>
            <a:off x="4644008" y="1196752"/>
            <a:ext cx="4041775" cy="639762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Erros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ais Comuns: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2"/>
          </p:nvPr>
        </p:nvSpPr>
        <p:spPr>
          <a:xfrm>
            <a:off x="323528" y="1916832"/>
            <a:ext cx="3600400" cy="3168352"/>
          </a:xfrm>
        </p:spPr>
        <p:txBody>
          <a:bodyPr>
            <a:normAutofit/>
          </a:bodyPr>
          <a:lstStyle/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Colocação das mãos no solo à largura dos ombros com os dedos bem afastados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Balanço do M.I (da retaguarda) e impulsão do M.I. (da frente).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M.S. em extensão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Cabeça entre os M.S. com o olhar dirigido para as mãos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Corpo completamente alinhado e em tonicidade</a:t>
            </a:r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4"/>
          </p:nvPr>
        </p:nvSpPr>
        <p:spPr>
          <a:xfrm>
            <a:off x="4644009" y="1916832"/>
            <a:ext cx="4032448" cy="2592288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Má colocação das mãos (demasiado afastadas e sem estarem direcionadas para a frente)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Balanço excessivo da perna livre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Deixar avanças os ombros em relação aos apoios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Não alinhar verticalmente os segmentos corporais e extensão incompleta dos M.S.</a:t>
            </a:r>
            <a:endParaRPr lang="pt-P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fotos.sapo.pt/pZzIVC4GOldgZodyAnSz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380069"/>
            <a:ext cx="5148065" cy="2477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  <p:bldP spid="6" grpId="0" build="p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Ajudas no Pino de Braços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628800"/>
            <a:ext cx="6984776" cy="964703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Colocação de uma das mãos na coxa e outra no ombro</a:t>
            </a:r>
          </a:p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Posteriormente o ajudante auxilia o aluno pela bacia ou M.I.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7264899" cy="28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47856" cy="882650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Roda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Componentes Críticas: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half" idx="3"/>
          </p:nvPr>
        </p:nvSpPr>
        <p:spPr>
          <a:xfrm>
            <a:off x="4644008" y="1196752"/>
            <a:ext cx="4041775" cy="639762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Erros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ais Comuns: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2"/>
          </p:nvPr>
        </p:nvSpPr>
        <p:spPr>
          <a:xfrm>
            <a:off x="323528" y="1916832"/>
            <a:ext cx="3600400" cy="4392488"/>
          </a:xfrm>
        </p:spPr>
        <p:txBody>
          <a:bodyPr>
            <a:normAutofit/>
          </a:bodyPr>
          <a:lstStyle/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Avanço de um dos M.I. e  afundo frontal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Lançamento energético da perna livre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Apoio alternado da mãos na linha do movimento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Passagem do corpo e extensão pela vertical  dos apoios das mãos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Grande afastamento dos M.I durante a fase de passagem pelo apoio invertido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Apoio dos pés alternado na linha do movimento</a:t>
            </a:r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4"/>
          </p:nvPr>
        </p:nvSpPr>
        <p:spPr>
          <a:xfrm>
            <a:off x="4644009" y="1916832"/>
            <a:ext cx="4032448" cy="2592288"/>
          </a:xfrm>
        </p:spPr>
        <p:txBody>
          <a:bodyPr>
            <a:normAutofit/>
          </a:bodyPr>
          <a:lstStyle/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Iniciar o movimento com postura errada (braços ao longo do corpo ou em elevação anterior)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Colocação das mãos em simultâneo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Braços e tronco não alinhados na vertical dos apoios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Não colocação dos pés na linha do movimento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419" y="4572397"/>
            <a:ext cx="5070581" cy="228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  <p:bldP spid="6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Ajudas na Roda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628800"/>
            <a:ext cx="6984776" cy="964703"/>
          </a:xfrm>
        </p:spPr>
        <p:txBody>
          <a:bodyPr>
            <a:normAutofit fontScale="92500" lnSpcReduction="10000"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O ajudante coloca-se lateralmente (do lado da perna de impulsão de forma a ficar nas costas no aluno)</a:t>
            </a:r>
          </a:p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Colocação das mãos na bacia, cruzadas.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9073008" cy="326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 descr="Sem Título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7981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Rolamento à Frente </a:t>
            </a:r>
            <a:r>
              <a:rPr lang="pt-PT" sz="3200" dirty="0" err="1" smtClean="0">
                <a:latin typeface="Times New Roman" pitchFamily="18" charset="0"/>
                <a:cs typeface="Times New Roman" pitchFamily="18" charset="0"/>
              </a:rPr>
              <a:t>Engrupado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Componentes Críticas: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half" idx="3"/>
          </p:nvPr>
        </p:nvSpPr>
        <p:spPr>
          <a:xfrm>
            <a:off x="4644008" y="1196752"/>
            <a:ext cx="4041775" cy="639762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Erros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ais Comuns: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2"/>
          </p:nvPr>
        </p:nvSpPr>
        <p:spPr>
          <a:xfrm>
            <a:off x="323528" y="1916832"/>
            <a:ext cx="3600400" cy="4392488"/>
          </a:xfrm>
        </p:spPr>
        <p:txBody>
          <a:bodyPr>
            <a:normAutofit/>
          </a:bodyPr>
          <a:lstStyle/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Flexão dos M.I.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Colocação das mãos à largura dos ombros com os dedos afastados e orientados para a frente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M.S. em extensão e queixo junto ao peito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Elevação da bacia acima dos ombros com colocação da nuca no solo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Forte impulsão dos M.I. e manutenção do corpo bem fechado sobre si próprio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Projeção dos M.S. para a frente</a:t>
            </a:r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4"/>
          </p:nvPr>
        </p:nvSpPr>
        <p:spPr>
          <a:xfrm>
            <a:off x="4644009" y="1916832"/>
            <a:ext cx="4032448" cy="25922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Não apoiar as mãos voltadas para a frente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Apoiar a testa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Não juntar o queixo ao peito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Pouca impulsão com os M.I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Abrir o ângulo tronco/M.I. demasiado cedo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Apoiar as mãos no solo para se levantar do rolamento.</a:t>
            </a:r>
            <a:endParaRPr lang="pt-P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715" y="4509120"/>
            <a:ext cx="5003285" cy="208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  <p:bldP spid="6" grpId="0" uiExpand="1" build="p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83568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Ajudas no Rolamento à Frente </a:t>
            </a:r>
            <a:r>
              <a:rPr lang="pt-PT" sz="3200" dirty="0" err="1" smtClean="0">
                <a:latin typeface="Times New Roman" pitchFamily="18" charset="0"/>
                <a:cs typeface="Times New Roman" pitchFamily="18" charset="0"/>
              </a:rPr>
              <a:t>Engrupado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628800"/>
            <a:ext cx="6984776" cy="964703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Colocação de uma mão na coxa e outra nas costas ou na nuca.</a:t>
            </a:r>
          </a:p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Segurar as mãos na fase da elevação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52936"/>
            <a:ext cx="24860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80928"/>
            <a:ext cx="3328441" cy="331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Rolamento à Frente </a:t>
            </a:r>
            <a:r>
              <a:rPr lang="pt-PT" sz="3200" dirty="0" err="1" smtClean="0">
                <a:latin typeface="Times New Roman" pitchFamily="18" charset="0"/>
                <a:cs typeface="Times New Roman" pitchFamily="18" charset="0"/>
              </a:rPr>
              <a:t>Encarpado</a:t>
            </a:r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 com os M.I. Afastados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Componentes Críticas: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3"/>
          </p:nvPr>
        </p:nvSpPr>
        <p:spPr>
          <a:xfrm>
            <a:off x="4644008" y="1340768"/>
            <a:ext cx="4041775" cy="639762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Erros Mais Comuns: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7544" y="1988840"/>
            <a:ext cx="3888432" cy="4176464"/>
          </a:xfrm>
        </p:spPr>
        <p:txBody>
          <a:bodyPr>
            <a:normAutofit/>
          </a:bodyPr>
          <a:lstStyle/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Mãos no solo à largura dos ombros e voltadas para a frente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Colocação da nuca no solo e forte impulsão dos M.I.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Afastamento e extensão dos M.I. após a bacia passar a vertical dos ombros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Apoiar as mãos longe do apoio dos pés e boa flexão do tronco à frente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Terminar com os M.I. afastados em extensão</a:t>
            </a:r>
            <a:endParaRPr lang="pt-PT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4009" y="1988840"/>
            <a:ext cx="4032448" cy="1800200"/>
          </a:xfrm>
        </p:spPr>
        <p:txBody>
          <a:bodyPr>
            <a:normAutofit/>
          </a:bodyPr>
          <a:lstStyle/>
          <a:p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Má colocação das mãos no solo</a:t>
            </a:r>
          </a:p>
          <a:p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Fraca impulsão dos M.I</a:t>
            </a:r>
          </a:p>
          <a:p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Não juntar o queixo ao peito</a:t>
            </a:r>
          </a:p>
          <a:p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Afastamento tardio dos M.I</a:t>
            </a:r>
          </a:p>
          <a:p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Flexão dos M.I. na parte final</a:t>
            </a:r>
          </a:p>
          <a:p>
            <a:endParaRPr lang="pt-PT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PT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P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842" y="3789040"/>
            <a:ext cx="483815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  <p:bldP spid="5" grpId="0" build="p"/>
      <p:bldP spid="4" grpId="0" uiExpand="1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Ajudas no Rolamento à Frente </a:t>
            </a:r>
            <a:r>
              <a:rPr lang="pt-PT" sz="3200" dirty="0" err="1" smtClean="0">
                <a:latin typeface="Times New Roman" pitchFamily="18" charset="0"/>
                <a:cs typeface="Times New Roman" pitchFamily="18" charset="0"/>
              </a:rPr>
              <a:t>Encarpado</a:t>
            </a:r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 com os M.I. Afastados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628800"/>
            <a:ext cx="6984776" cy="964703"/>
          </a:xfrm>
        </p:spPr>
        <p:txBody>
          <a:bodyPr>
            <a:normAutofit fontScale="92500"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Ajuda por trás, na zona lombar ou nadegueiros (numa fase inicial)</a:t>
            </a:r>
          </a:p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Ajuda pela frente, puxado pelos M.S. junto aos ombros.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84984"/>
            <a:ext cx="60007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10600" cy="882650"/>
          </a:xfrm>
        </p:spPr>
        <p:txBody>
          <a:bodyPr>
            <a:normAutofit/>
          </a:bodyPr>
          <a:lstStyle/>
          <a:p>
            <a:pPr algn="ctr"/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Rolamento à Retaguarda </a:t>
            </a:r>
            <a:r>
              <a:rPr lang="pt-PT" sz="3200" dirty="0" err="1" smtClean="0">
                <a:latin typeface="Times New Roman" pitchFamily="18" charset="0"/>
                <a:cs typeface="Times New Roman" pitchFamily="18" charset="0"/>
              </a:rPr>
              <a:t>Engrupado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Componentes Críticas: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half" idx="3"/>
          </p:nvPr>
        </p:nvSpPr>
        <p:spPr>
          <a:xfrm>
            <a:off x="4644008" y="1196752"/>
            <a:ext cx="4041775" cy="639762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Erros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ais Comuns: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2"/>
          </p:nvPr>
        </p:nvSpPr>
        <p:spPr>
          <a:xfrm>
            <a:off x="323528" y="1916832"/>
            <a:ext cx="3600400" cy="4392488"/>
          </a:xfrm>
        </p:spPr>
        <p:txBody>
          <a:bodyPr>
            <a:normAutofit/>
          </a:bodyPr>
          <a:lstStyle/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Encostar bem os M.I. fletidos ao tronco (joelhos ao peito)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Desequilibrar o tronco à retaguarda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Queixo junto ao peito e flexão da cabeça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Colocação  das palmas das mãos no solo, ao lado da cabeça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Manter a posição </a:t>
            </a:r>
            <a:r>
              <a:rPr lang="pt-PT" sz="1800" dirty="0" err="1" smtClean="0">
                <a:latin typeface="Times New Roman" pitchFamily="18" charset="0"/>
                <a:cs typeface="Times New Roman" pitchFamily="18" charset="0"/>
              </a:rPr>
              <a:t>engrupada</a:t>
            </a:r>
            <a:endParaRPr lang="pt-PT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Empurrar o colchão (repulsão dos M.I.)  e apoio simultâneo dos pés no solo com os M.I. fletidos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Terminar em equilíbrio</a:t>
            </a:r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4"/>
          </p:nvPr>
        </p:nvSpPr>
        <p:spPr>
          <a:xfrm>
            <a:off x="4644009" y="1916832"/>
            <a:ext cx="3960439" cy="2016224"/>
          </a:xfrm>
        </p:spPr>
        <p:txBody>
          <a:bodyPr>
            <a:normAutofit/>
          </a:bodyPr>
          <a:lstStyle/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Extensão da cabeça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Abertura do ângulo tronco/M.I.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Não colocar os M.S. corretamente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Ausência da repulsão dos M.S.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Rodar ou inclinar a cabeça para o lado</a:t>
            </a:r>
            <a:endParaRPr lang="pt-P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3804" y="3933056"/>
            <a:ext cx="525019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  <p:bldP spid="6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Ajudas no Rolamento à Retaguarda </a:t>
            </a:r>
            <a:r>
              <a:rPr lang="pt-PT" sz="3200" dirty="0" err="1" smtClean="0">
                <a:latin typeface="Times New Roman" pitchFamily="18" charset="0"/>
                <a:cs typeface="Times New Roman" pitchFamily="18" charset="0"/>
              </a:rPr>
              <a:t>Engrupado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1628800"/>
            <a:ext cx="6984776" cy="964703"/>
          </a:xfrm>
        </p:spPr>
        <p:txBody>
          <a:bodyPr>
            <a:normAutofit lnSpcReduction="10000"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Apoiar as mãos nas costas do aluno para lhe controlar a fase de sentar, depois auxiliar o aluno pela zona da bacia no sentido de facilitar a repulsão dos braços no solo.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84984"/>
            <a:ext cx="6480720" cy="279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Rolamento à Retaguarda </a:t>
            </a:r>
            <a:r>
              <a:rPr lang="pt-PT" sz="3200" dirty="0" err="1" smtClean="0">
                <a:latin typeface="Times New Roman" pitchFamily="18" charset="0"/>
                <a:cs typeface="Times New Roman" pitchFamily="18" charset="0"/>
              </a:rPr>
              <a:t>Encarpado</a:t>
            </a:r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 com os M.I. Afastados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Componentes Críticas: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half" idx="3"/>
          </p:nvPr>
        </p:nvSpPr>
        <p:spPr>
          <a:xfrm>
            <a:off x="4644008" y="1196752"/>
            <a:ext cx="4041775" cy="639762"/>
          </a:xfrm>
        </p:spPr>
        <p:txBody>
          <a:bodyPr>
            <a:normAutofit/>
          </a:bodyPr>
          <a:lstStyle/>
          <a:p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Erros </a:t>
            </a:r>
            <a:r>
              <a:rPr lang="pt-PT"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ais Comuns: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2"/>
          </p:nvPr>
        </p:nvSpPr>
        <p:spPr>
          <a:xfrm>
            <a:off x="323528" y="1916832"/>
            <a:ext cx="3600400" cy="4392488"/>
          </a:xfrm>
        </p:spPr>
        <p:txBody>
          <a:bodyPr>
            <a:normAutofit/>
          </a:bodyPr>
          <a:lstStyle/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Flexão do tronco sobre os M.I.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Queixo junto ao peito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Mãos apoiadas no solo à largura dos ombros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Manter o corpo bem fechado sobre si próprio durante o enrolamento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Repulsão dos M.S. no colchão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Apoio simultâneo dos pés no solo com os M.I. afastados e em extensão</a:t>
            </a:r>
          </a:p>
          <a:p>
            <a:pPr algn="just"/>
            <a:endParaRPr lang="pt-PT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4"/>
          </p:nvPr>
        </p:nvSpPr>
        <p:spPr>
          <a:xfrm>
            <a:off x="4644009" y="1916832"/>
            <a:ext cx="4032448" cy="2592288"/>
          </a:xfrm>
        </p:spPr>
        <p:txBody>
          <a:bodyPr>
            <a:normAutofit/>
          </a:bodyPr>
          <a:lstStyle/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Extensão da cabeça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Abertura do ângulo tronco/M.I.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Não colocar os M.S. corretamente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Ausência da repulsão dos M.S.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Rodar ou inclinar a cabeça para o lado</a:t>
            </a:r>
          </a:p>
          <a:p>
            <a:pPr algn="just"/>
            <a:r>
              <a:rPr lang="pt-PT" sz="1800" dirty="0" smtClean="0">
                <a:latin typeface="Times New Roman" pitchFamily="18" charset="0"/>
                <a:cs typeface="Times New Roman" pitchFamily="18" charset="0"/>
              </a:rPr>
              <a:t>Não terminar o movimento com os M.I. afastados e em extensão</a:t>
            </a:r>
            <a:endParaRPr lang="pt-P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512072"/>
            <a:ext cx="5004048" cy="234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  <p:bldP spid="6" grpId="0" build="p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593</TotalTime>
  <Words>1100</Words>
  <Application>Microsoft Office PowerPoint</Application>
  <PresentationFormat>Apresentação no Ecrã (4:3)</PresentationFormat>
  <Paragraphs>131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Viagem</vt:lpstr>
      <vt:lpstr>Ginástica Artística Solo</vt:lpstr>
      <vt:lpstr>Diapositivo 2</vt:lpstr>
      <vt:lpstr>Rolamento à Frente Engrupado</vt:lpstr>
      <vt:lpstr>Ajudas no Rolamento à Frente Engrupado</vt:lpstr>
      <vt:lpstr>Rolamento à Frente Encarpado com os M.I. Afastados</vt:lpstr>
      <vt:lpstr>Ajudas no Rolamento à Frente Encarpado com os M.I. Afastados</vt:lpstr>
      <vt:lpstr>Rolamento à Retaguarda Engrupado</vt:lpstr>
      <vt:lpstr>Ajudas no Rolamento à Retaguarda Engrupado</vt:lpstr>
      <vt:lpstr>Rolamento à Retaguarda Encarpado com os M.I. Afastados</vt:lpstr>
      <vt:lpstr>Ajudas no Rolamento à Retaguarda Encarpado com os M.I. Afastados</vt:lpstr>
      <vt:lpstr>Rolamento à Retaguarda Encarpado com os M.I. Juntos</vt:lpstr>
      <vt:lpstr>Ajudas no Rolamento à Retaguarda Encarpado com os M.I. Juntos</vt:lpstr>
      <vt:lpstr>Pino a Três Apoios (Pino de Cabeça)</vt:lpstr>
      <vt:lpstr>Ajudas no Pino de Cabeça</vt:lpstr>
      <vt:lpstr>Pino a Dois Apoios (Pino de Braços)</vt:lpstr>
      <vt:lpstr>Ajudas no Pino de Braços</vt:lpstr>
      <vt:lpstr>Roda</vt:lpstr>
      <vt:lpstr>Ajudas na Roda</vt:lpstr>
      <vt:lpstr>Diapositivo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Rolamento à frente engrupado</dc:title>
  <dc:creator>Helena</dc:creator>
  <cp:lastModifiedBy>Helena</cp:lastModifiedBy>
  <cp:revision>62</cp:revision>
  <dcterms:created xsi:type="dcterms:W3CDTF">2013-10-03T15:12:35Z</dcterms:created>
  <dcterms:modified xsi:type="dcterms:W3CDTF">2013-10-08T00:25:16Z</dcterms:modified>
</cp:coreProperties>
</file>